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notesMasterIdLst>
    <p:notesMasterId r:id="rId10"/>
  </p:notesMasterIdLst>
  <p:sldIdLst>
    <p:sldId id="258" r:id="rId2"/>
    <p:sldId id="257" r:id="rId3"/>
    <p:sldId id="259" r:id="rId4"/>
    <p:sldId id="260" r:id="rId5"/>
    <p:sldId id="261" r:id="rId6"/>
    <p:sldId id="265"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57022" autoAdjust="0"/>
  </p:normalViewPr>
  <p:slideViewPr>
    <p:cSldViewPr snapToGrid="0">
      <p:cViewPr varScale="1">
        <p:scale>
          <a:sx n="63" d="100"/>
          <a:sy n="63" d="100"/>
        </p:scale>
        <p:origin x="2430" y="6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eg>
</file>

<file path=ppt/media/image4.jpeg>
</file>

<file path=ppt/media/image5.jpe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866310-5075-4717-8CDA-933CAC5B7E3A}" type="datetimeFigureOut">
              <a:rPr lang="en-US" smtClean="0"/>
              <a:t>2/10/2024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FE8009-1E54-40BA-A689-7F97B84F02B1}" type="slidenum">
              <a:rPr lang="en-US" smtClean="0"/>
              <a:t>‹#›</a:t>
            </a:fld>
            <a:endParaRPr lang="en-US"/>
          </a:p>
        </p:txBody>
      </p:sp>
    </p:spTree>
    <p:extLst>
      <p:ext uri="{BB962C8B-B14F-4D97-AF65-F5344CB8AC3E}">
        <p14:creationId xmlns:p14="http://schemas.microsoft.com/office/powerpoint/2010/main" val="702916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ladies and gentlemen Thank you for joining me today. In our fast-paced digital world, the need for robust cybersecurity measures has never been more apparent. It’s a pleasure to have you here as we explore the fascinating intersection of technology and security. Today, I’m excited to talk about how Artificial Intelligence is transforming the way we approach cybersecurity. We’ll be focusing on two crucial aspects: phishing detection and malware detection. So, let’s dive in and uncover the ways AI is reshaping our digital defenses.</a:t>
            </a:r>
          </a:p>
          <a:p>
            <a:endParaRPr lang="en-US" dirty="0"/>
          </a:p>
        </p:txBody>
      </p:sp>
      <p:sp>
        <p:nvSpPr>
          <p:cNvPr id="4" name="Slide Number Placeholder 3"/>
          <p:cNvSpPr>
            <a:spLocks noGrp="1"/>
          </p:cNvSpPr>
          <p:nvPr>
            <p:ph type="sldNum" sz="quarter" idx="5"/>
          </p:nvPr>
        </p:nvSpPr>
        <p:spPr/>
        <p:txBody>
          <a:bodyPr/>
          <a:lstStyle/>
          <a:p>
            <a:fld id="{4CFE8009-1E54-40BA-A689-7F97B84F02B1}" type="slidenum">
              <a:rPr lang="en-US" smtClean="0"/>
              <a:t>1</a:t>
            </a:fld>
            <a:endParaRPr lang="en-US"/>
          </a:p>
        </p:txBody>
      </p:sp>
    </p:spTree>
    <p:extLst>
      <p:ext uri="{BB962C8B-B14F-4D97-AF65-F5344CB8AC3E}">
        <p14:creationId xmlns:p14="http://schemas.microsoft.com/office/powerpoint/2010/main" val="3363444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by acknowledging the growing complexity of cybersecurity threats.  These threats are not just increasing in frequency but are also becoming highly sophisticated, making them challenging to detect and counter using traditional methods.</a:t>
            </a:r>
          </a:p>
          <a:p>
            <a:endParaRPr lang="en-US" dirty="0"/>
          </a:p>
          <a:p>
            <a:r>
              <a:rPr lang="en-US" dirty="0"/>
              <a:t>In our digital age, we face a multitude of cybersecurity threats that demand our attention some of them are DDoS Attacks (Distributed Denial of Service): Insider Threats: Zero-Day Exploits: Social Engineering Attacks:</a:t>
            </a:r>
          </a:p>
          <a:p>
            <a:r>
              <a:rPr lang="en-US" dirty="0"/>
              <a:t>So lets briefly talk about them </a:t>
            </a:r>
          </a:p>
          <a:p>
            <a:r>
              <a:rPr lang="en-US" dirty="0"/>
              <a:t>DDoS Attacks (Distributed Denial of Service): DDoS attacks overwhelm a target’s online services, rendering websites and networks inaccessible to users. These attacks disrupt operations and lead to revenue losses, affecting both businesses and individuals.</a:t>
            </a:r>
          </a:p>
          <a:p>
            <a:r>
              <a:rPr lang="en-US" dirty="0"/>
              <a:t>3. Insider Threats: Insider threats occur when individuals within an organization misuse their access to compromise security. Whether intentional or accidental, insider threats can lead to data breaches, leaking sensitive information to unauthorized entities.</a:t>
            </a:r>
          </a:p>
          <a:p>
            <a:r>
              <a:rPr lang="en-US" dirty="0"/>
              <a:t>4. Zero-Day Exploits: Zero-day exploits target software vulnerabilities unknown to the vendor, giving cybercriminals an upper hand before developers can create a patch. These exploits are highly sought after in the cybercrime community, allowing attackers to infiltrate systems undetected.</a:t>
            </a:r>
          </a:p>
          <a:p>
            <a:r>
              <a:rPr lang="en-US" dirty="0"/>
              <a:t>5. Social Engineering Attacks: Social engineering attacks manipulate human psychology to trick individuals into revealing sensitive information. Techniques include pretexting, baiting, and tailgating, exploiting human trust and gullibility.</a:t>
            </a:r>
          </a:p>
          <a:p>
            <a:r>
              <a:rPr lang="en-US" dirty="0"/>
              <a:t>And many more this report embarks on a rigorous exploration of two threads which are phishing and malware and how to mitigate using AI</a:t>
            </a:r>
          </a:p>
          <a:p>
            <a:endParaRPr lang="en-US" dirty="0"/>
          </a:p>
          <a:p>
            <a:r>
              <a:rPr lang="en-US" dirty="0"/>
              <a:t>.so now lets talk about phishing</a:t>
            </a:r>
          </a:p>
          <a:p>
            <a:r>
              <a:rPr lang="en-US" dirty="0"/>
              <a:t>According to many sources, there are five main types of phishing attacks, Namely Email Phishing, Spear Phishing, Whaling, Smishing and Vishing, Angler Phishing.</a:t>
            </a:r>
          </a:p>
          <a:p>
            <a:r>
              <a:rPr lang="en-US" dirty="0"/>
              <a:t>Email phishing is the most used attack, which is sent through an email. Attackers used fake domain names, business logos and sent common requests emails, agreement type emails use a sense of urgency or a threat where the user suddenly takes action without checking the authenticity. Fake domains usually replace characters that go unnoticed by the human eye [7]. These phishing emails usually have a few goals bait links (causing the user to click to link to a malicious website, causing the user to download an infected file, and deceiving the user to provide personal data [7].</a:t>
            </a:r>
          </a:p>
          <a:p>
            <a:endParaRPr lang="en-US" dirty="0"/>
          </a:p>
          <a:p>
            <a:r>
              <a:rPr lang="en-US" dirty="0"/>
              <a:t>Spear phishing also uses email, but it is sent to a specific person. The attacker knows the overall details of the target Name, Job title, Email address are few of them. This level of detailed information enables cybercriminals to craft highly personalized and convincing phishing attempts, tailored specifically to the individual, thereby enhancing the deceptive nature of the attack.</a:t>
            </a:r>
          </a:p>
          <a:p>
            <a:endParaRPr lang="en-US" dirty="0"/>
          </a:p>
          <a:p>
            <a:r>
              <a:rPr lang="en-US" dirty="0"/>
              <a:t>In whaling it targets senior management and other highly privileged roles in these attacks the attackers don’t use tricks like malicious URLs they send highly personalized messages on the information they have discovered so far[7].</a:t>
            </a:r>
          </a:p>
          <a:p>
            <a:endParaRPr lang="en-US" dirty="0"/>
          </a:p>
          <a:p>
            <a:r>
              <a:rPr lang="en-US" dirty="0"/>
              <a:t>In Smishing and Vishing, the attacker uses a phone. This is mainly done through verbally used social engineering techniques. </a:t>
            </a:r>
          </a:p>
          <a:p>
            <a:endParaRPr lang="en-US" dirty="0"/>
          </a:p>
          <a:p>
            <a:r>
              <a:rPr lang="en-US" dirty="0"/>
              <a:t>Finally, Angler phishing is another method that uses fake social media accounts belonging to reputed individuals or companies for example attacker uses the same profile picture slightly changed email In this attacker takes the advantage of the customer's tendency to make complaints and assistance requests. When the victim requests some assistance the attacker directly asks for some personal details acting like the customer care of the company</a:t>
            </a:r>
          </a:p>
          <a:p>
            <a:endParaRPr lang="en-US" dirty="0"/>
          </a:p>
          <a:p>
            <a:r>
              <a:rPr lang="en-US" dirty="0"/>
              <a:t>Now lets talk about malware </a:t>
            </a:r>
          </a:p>
          <a:p>
            <a:endParaRPr lang="en-US" dirty="0"/>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There are a diverse array of malicious software, commonly referred to as malware, has proliferated in the modern technological landscape. These malicious entities come in various forms, each designed to exploit vulnerabilities and compromise digital security. The contemporary cybersecurity landscape identifies twelve prevalent types of malwares: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Ransomware: software that uses encryption to disable a target’s access to its data until a ransom is paid.</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Fileless Malware: A stealthy form of malware that operates within a computer's memory, leaving no trace on the file system.</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Spyware: As the name says spyware collects information about victims’ activities without their consent</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Adware: Displays unwanted advertisements and redirects users to malicious websites.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Trojans: Disguised as legitimate software, these can take control of victims’ system.</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Worms: Self-replicating malware that spreads across networks, consuming bandwidth and compromising systems.IT typically slows down the victim’s machine.</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Virus: virus is also a code but it runs if the infected program is running only mainly used to steal sensitive information difference between a Trojan and a virus is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is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Trojan can run without the infected program.</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Rootkits/ Backdoors: enable unauthorized access and control of the victim’s computer. Malware that creates secret entry points into a system</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Keyloggers: Records keystrokes to capture sensitive information such as passwords and credit card details.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Bots: Automated malware that performs tasks over the internet, often used in large-scale cyber-attacks.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Mobile Malware: Targeting mobile devices, this malware compromises smartphones and tablets.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Wiper Malware: Designed to erase data on a targeted system and designed to crash the system files.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Understanding the distinct characteristics of these malware types is crucial for cybersecurity professionals and users alike, enabling them to recognize potential threats and implement effective defense strategies against these malicious entities [11].</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4CFE8009-1E54-40BA-A689-7F97B84F02B1}" type="slidenum">
              <a:rPr lang="en-US" smtClean="0"/>
              <a:t>2</a:t>
            </a:fld>
            <a:endParaRPr lang="en-US"/>
          </a:p>
        </p:txBody>
      </p:sp>
    </p:spTree>
    <p:extLst>
      <p:ext uri="{BB962C8B-B14F-4D97-AF65-F5344CB8AC3E}">
        <p14:creationId xmlns:p14="http://schemas.microsoft.com/office/powerpoint/2010/main" val="3784105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explore how Artificial Intelligence becomes our ultimate ally in this cyber battle. Before we delve into the crucial role of Artificial Intelligence in cybersecurity, it’s imperative to understand its evolution and how it significantly influences our research areas—specifically, phishing detection and malware detection.</a:t>
            </a:r>
          </a:p>
          <a:p>
            <a:endParaRPr lang="en-US" dirty="0"/>
          </a:p>
          <a:p>
            <a:r>
              <a:rPr lang="en-US" dirty="0"/>
              <a:t>AI is originated from 1956 when scientists and the researchers proves that machines could solve any problem if there enough resources for high performance computing </a:t>
            </a:r>
          </a:p>
          <a:p>
            <a:endParaRPr lang="en-US" dirty="0"/>
          </a:p>
          <a:p>
            <a:r>
              <a:rPr lang="en-US" dirty="0"/>
              <a:t>AI is mainly focuses on robotics field and through the technological advanced researchers and scientist tried to automate certain processors therefore a need development the AI is vital through these AI is slowly and steadily developed in the present AI is used in every possible field. These development leads to the developments of expert systems at first expert systems are not much complex as the human brain but they can be trained using different prompts and the data to get human solutions to real world problems</a:t>
            </a:r>
          </a:p>
          <a:p>
            <a:endParaRPr lang="en-US" dirty="0"/>
          </a:p>
          <a:p>
            <a:r>
              <a:rPr lang="en-US" dirty="0"/>
              <a:t>In this vast domain of AI there  two types of AI namely weak AI and strongly AI weak AI are limited to a certain task only but excellent in the designated tasks but the intelligence is very limited best examples is voice assistant on the other hand  the strong AI are the system that have human-level intelligence this category is capable of understanding , reasoning , learning in cyber security cyber security </a:t>
            </a:r>
            <a:r>
              <a:rPr lang="en-US" dirty="0" err="1"/>
              <a:t>security</a:t>
            </a:r>
            <a:r>
              <a:rPr lang="en-US" dirty="0"/>
              <a:t> professional </a:t>
            </a:r>
            <a:r>
              <a:rPr lang="en-US" dirty="0" err="1"/>
              <a:t>maily</a:t>
            </a:r>
            <a:r>
              <a:rPr lang="en-US" dirty="0"/>
              <a:t> used this type development process and well know train model in the present day is Chat- GPT in the domain of cyber security attackers as well as security professionals both are using worm-GPT which commonly referred to as evil twin of chat-</a:t>
            </a:r>
            <a:r>
              <a:rPr lang="en-US" dirty="0" err="1"/>
              <a:t>gpt</a:t>
            </a:r>
            <a:r>
              <a:rPr lang="en-US" dirty="0"/>
              <a:t> because it has no boundaries and limitations</a:t>
            </a:r>
          </a:p>
        </p:txBody>
      </p:sp>
      <p:sp>
        <p:nvSpPr>
          <p:cNvPr id="4" name="Slide Number Placeholder 3"/>
          <p:cNvSpPr>
            <a:spLocks noGrp="1"/>
          </p:cNvSpPr>
          <p:nvPr>
            <p:ph type="sldNum" sz="quarter" idx="5"/>
          </p:nvPr>
        </p:nvSpPr>
        <p:spPr/>
        <p:txBody>
          <a:bodyPr/>
          <a:lstStyle/>
          <a:p>
            <a:fld id="{4CFE8009-1E54-40BA-A689-7F97B84F02B1}" type="slidenum">
              <a:rPr lang="en-US" smtClean="0"/>
              <a:t>3</a:t>
            </a:fld>
            <a:endParaRPr lang="en-US"/>
          </a:p>
        </p:txBody>
      </p:sp>
    </p:spTree>
    <p:extLst>
      <p:ext uri="{BB962C8B-B14F-4D97-AF65-F5344CB8AC3E}">
        <p14:creationId xmlns:p14="http://schemas.microsoft.com/office/powerpoint/2010/main" val="1902828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zoom in on one of the most critical aspects on how ai is used in phishing detection</a:t>
            </a:r>
          </a:p>
          <a:p>
            <a:endParaRPr lang="en-US" dirty="0"/>
          </a:p>
          <a:p>
            <a:r>
              <a:rPr lang="en-US" dirty="0"/>
              <a:t>At present AI goes beyond signature-based detection, which hackers have learned to evade by tweaking some elements like HTML code or image metadata. Incorporating machine learning capabilities, AI focuses on detecting characteristics and behaviors related to phishing as opposed to known signatures [9]. </a:t>
            </a:r>
          </a:p>
          <a:p>
            <a:r>
              <a:rPr lang="en-US" dirty="0"/>
              <a:t>Since the attackers are using AI to advance the phishing attacks the security professional must also used to cope up with the required complexity of the attack in the present organizations automatically detect up to 99% of advanced phishing attacks through different AI powered tools (for example AI powered security email). [10] </a:t>
            </a:r>
          </a:p>
          <a:p>
            <a:endParaRPr lang="en-US" dirty="0"/>
          </a:p>
          <a:p>
            <a:r>
              <a:rPr lang="en-US" dirty="0"/>
              <a:t>When it comes to security domain These AI tools  use complex machine learning algorithms for phishing detection, they typically study behavioral pattern frequencies of the original voice communication patterns of the original voice and the individual, syntax.</a:t>
            </a:r>
          </a:p>
          <a:p>
            <a:endParaRPr lang="en-US" dirty="0"/>
          </a:p>
          <a:p>
            <a:r>
              <a:rPr lang="en-US" dirty="0"/>
              <a:t>Now we’ll shift our focus to another critical realm of cybersecurity: malware detection</a:t>
            </a:r>
          </a:p>
          <a:p>
            <a:endParaRPr lang="en-US" dirty="0"/>
          </a:p>
        </p:txBody>
      </p:sp>
      <p:sp>
        <p:nvSpPr>
          <p:cNvPr id="4" name="Slide Number Placeholder 3"/>
          <p:cNvSpPr>
            <a:spLocks noGrp="1"/>
          </p:cNvSpPr>
          <p:nvPr>
            <p:ph type="sldNum" sz="quarter" idx="5"/>
          </p:nvPr>
        </p:nvSpPr>
        <p:spPr/>
        <p:txBody>
          <a:bodyPr/>
          <a:lstStyle/>
          <a:p>
            <a:fld id="{4CFE8009-1E54-40BA-A689-7F97B84F02B1}" type="slidenum">
              <a:rPr lang="en-US" smtClean="0"/>
              <a:t>4</a:t>
            </a:fld>
            <a:endParaRPr lang="en-US"/>
          </a:p>
        </p:txBody>
      </p:sp>
    </p:spTree>
    <p:extLst>
      <p:ext uri="{BB962C8B-B14F-4D97-AF65-F5344CB8AC3E}">
        <p14:creationId xmlns:p14="http://schemas.microsoft.com/office/powerpoint/2010/main" val="4003963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According to different sources, AI uses ten types of Malware Detection Techniques: </a:t>
            </a:r>
          </a:p>
          <a:p>
            <a:r>
              <a:rPr lang="en-US" dirty="0"/>
              <a:t>•	Signature Based Detection Techniques: which is one of the oldest techniques in the present has become more complicated. This technique uses a known digital indicator of malware to identify suspicious behaviors. These lists of indicators are often maintained in a database [8].</a:t>
            </a:r>
          </a:p>
          <a:p>
            <a:r>
              <a:rPr lang="en-US" dirty="0"/>
              <a:t>•	Static file analysis: In this method generally examines a file’s code without executing the suspicious file to identify signs of malicious intent mainly examines file name, hashes, strings such as Ip address file header data can be determined whether a file is malicious or not [8].</a:t>
            </a:r>
          </a:p>
          <a:p>
            <a:r>
              <a:rPr lang="en-US" dirty="0"/>
              <a:t>•	Dynamic malware analysis: in this method the suspicious file is malicious code is running in a safe environment called a sandbox. This is usually a closed system which help the related professionals to watch and study the actions of the malware [8].</a:t>
            </a:r>
          </a:p>
          <a:p>
            <a:r>
              <a:rPr lang="en-US" dirty="0"/>
              <a:t>•	File extensions blocklist/blocklisting: File extensions are letters after the period attackers use this to deliver malware packages, so this is also a commonly used security method list known malicious file extension types in a blocklist to prevent the user from downloading those types of files [8]. </a:t>
            </a:r>
          </a:p>
          <a:p>
            <a:r>
              <a:rPr lang="en-US" dirty="0"/>
              <a:t>•	Application allowlist/allowlisting: This is the exact opposite of the blocklisting this authorizes to use certain applications which is on an approved list [8].</a:t>
            </a:r>
          </a:p>
          <a:p>
            <a:r>
              <a:rPr lang="en-US" dirty="0"/>
              <a:t>•	Malware honeypot/honeypot files: honeypot usually describes software or an API to draw out malware attacks in a controlled, non-threatening environment. from this security teams can analyze the attack techniques and can redesigned a antimalware solutions [8].</a:t>
            </a:r>
          </a:p>
          <a:p>
            <a:r>
              <a:rPr lang="en-US" dirty="0"/>
              <a:t>•	Check summing/cyclic redundancy check (CRC): This basically confirms the integrity of commonly used checksums is a CRC it analysis both value and position of a group of data. This is very effective to detect corrupted data [8].</a:t>
            </a:r>
          </a:p>
          <a:p>
            <a:r>
              <a:rPr lang="en-US" dirty="0"/>
              <a:t>•	File entropy/measuring changes of a files’ data: In this file’s data the changed amount is measured through entropy can identify potential malware [8].</a:t>
            </a:r>
          </a:p>
          <a:p>
            <a:r>
              <a:rPr lang="en-US" dirty="0"/>
              <a:t>•	Machine learning behavioral analysis:  Machine learning which is sub section the AI through it learning capability through teaching algorithms through the existing data to predict answers on new data. This can analyze file behaviors, identify patterns, and use these insights to improve detection.[8]</a:t>
            </a:r>
          </a:p>
          <a:p>
            <a:r>
              <a:rPr lang="en-US" dirty="0"/>
              <a:t> As we witness the transformative power of AI in phishing and malware detection, it’s important to note that our journey doesn’t end here. The field of cybersecurity continues to evolve, and so do the tactics of cyber adversaries. AI, with its continuous advancements, is not just a solution for today but a foundation for the future. In our next slide, we will explore the potential future developments in AI-driven cybersecurity.</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4CFE8009-1E54-40BA-A689-7F97B84F02B1}" type="slidenum">
              <a:rPr lang="en-US" smtClean="0"/>
              <a:t>5</a:t>
            </a:fld>
            <a:endParaRPr lang="en-US"/>
          </a:p>
        </p:txBody>
      </p:sp>
    </p:spTree>
    <p:extLst>
      <p:ext uri="{BB962C8B-B14F-4D97-AF65-F5344CB8AC3E}">
        <p14:creationId xmlns:p14="http://schemas.microsoft.com/office/powerpoint/2010/main" val="94698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Stepping into the future, let’s contemplate the exciting prospects of AI-driven cybersecurity. As we’ve seen, Artificial Intelligence has rapidly evolved to combat the challenges of phishing and malware. However, the digital landscape is ever-changing, demanding continuous innovation. So, what does the future hold for AI in our ongoing battle against cyber threats</a:t>
            </a:r>
          </a:p>
          <a:p>
            <a:endParaRPr lang="en-US" dirty="0"/>
          </a:p>
          <a:p>
            <a:r>
              <a:rPr lang="en-US" dirty="0"/>
              <a:t>Technology advancements recently have shown a new area of security, presenting ideas like behavioral biometrics </a:t>
            </a:r>
            <a:r>
              <a:rPr lang="en-US" sz="1800" dirty="0">
                <a:effectLst/>
                <a:latin typeface="Calibri" panose="020F0502020204030204" pitchFamily="34" charset="0"/>
                <a:ea typeface="Calibri" panose="020F0502020204030204" pitchFamily="34" charset="0"/>
                <a:cs typeface="Times New Roman" panose="02020603050405020304" pitchFamily="18" charset="0"/>
              </a:rPr>
              <a:t>This technology provides a further layer of security, enhancing how impenetrable our defenses are by recognizing small behavioral characteristics particular to each user</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dirty="0"/>
              <a:t>We are now more vigilant than ever against dangers that aren't only text-based thanks to the use of deep learning to image recognition. It gives us the ability to spot phishing efforts deftly concealed within visuals</a:t>
            </a:r>
          </a:p>
          <a:p>
            <a:endParaRPr lang="en-US" dirty="0"/>
          </a:p>
          <a:p>
            <a:r>
              <a:rPr lang="en-US" dirty="0"/>
              <a:t>Another cutting-edge technology is Cross-Platform Phishing Detection, which improves security across several platforms and makes it impossible for online threats to bypass security measures</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In  addition, Explainable AI (XAI), a fascinating technology, is integrated, providing transparency in the AI models' decision-making processes </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So when it comes to malware detection there are some  up and running projects to create  advanced AI sandbox analyzers</a:t>
            </a:r>
            <a:endParaRPr lang="en-US" dirty="0"/>
          </a:p>
        </p:txBody>
      </p:sp>
      <p:sp>
        <p:nvSpPr>
          <p:cNvPr id="4" name="Slide Number Placeholder 3"/>
          <p:cNvSpPr>
            <a:spLocks noGrp="1"/>
          </p:cNvSpPr>
          <p:nvPr>
            <p:ph type="sldNum" sz="quarter" idx="5"/>
          </p:nvPr>
        </p:nvSpPr>
        <p:spPr/>
        <p:txBody>
          <a:bodyPr/>
          <a:lstStyle/>
          <a:p>
            <a:fld id="{4CFE8009-1E54-40BA-A689-7F97B84F02B1}" type="slidenum">
              <a:rPr lang="en-US" smtClean="0"/>
              <a:t>6</a:t>
            </a:fld>
            <a:endParaRPr lang="en-US"/>
          </a:p>
        </p:txBody>
      </p:sp>
    </p:spTree>
    <p:extLst>
      <p:ext uri="{BB962C8B-B14F-4D97-AF65-F5344CB8AC3E}">
        <p14:creationId xmlns:p14="http://schemas.microsoft.com/office/powerpoint/2010/main" val="36221917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 future of AI-driven cybersecurity holds immense promise. By embracing these advancements, we can fortify our defenses, making our digital world safer for businesses and individuals alike. As we continue to explore the boundless possibilities of Artificial Intelligence, it’s essential to remember that our proactive efforts today pave the way for a more secure tomorrow. Thank you for joining me on this insightful journey into the transformative power of AI in cybersecurity. </a:t>
            </a:r>
          </a:p>
          <a:p>
            <a:r>
              <a:rPr lang="en-US" dirty="0"/>
              <a:t>Ladies and gentlemen, as we draw our discussion to a close, I want to emphasize the profound significance of our journey through the domain of Artificial Intelligence in cybersecurity. We’ve explored how AI, with its intricate algorithms and real-time analyses, is not merely a shield but a sentinel, tirelessly guarding our digital lives.</a:t>
            </a:r>
          </a:p>
          <a:p>
            <a:r>
              <a:rPr lang="en-US" dirty="0"/>
              <a:t>Thank you for your attention, your engagement, and being a part of this transformative conversation.</a:t>
            </a:r>
          </a:p>
          <a:p>
            <a:endParaRPr lang="en-US" dirty="0"/>
          </a:p>
        </p:txBody>
      </p:sp>
      <p:sp>
        <p:nvSpPr>
          <p:cNvPr id="4" name="Slide Number Placeholder 3"/>
          <p:cNvSpPr>
            <a:spLocks noGrp="1"/>
          </p:cNvSpPr>
          <p:nvPr>
            <p:ph type="sldNum" sz="quarter" idx="5"/>
          </p:nvPr>
        </p:nvSpPr>
        <p:spPr/>
        <p:txBody>
          <a:bodyPr/>
          <a:lstStyle/>
          <a:p>
            <a:fld id="{4CFE8009-1E54-40BA-A689-7F97B84F02B1}" type="slidenum">
              <a:rPr lang="en-US" smtClean="0"/>
              <a:t>7</a:t>
            </a:fld>
            <a:endParaRPr lang="en-US"/>
          </a:p>
        </p:txBody>
      </p:sp>
    </p:spTree>
    <p:extLst>
      <p:ext uri="{BB962C8B-B14F-4D97-AF65-F5344CB8AC3E}">
        <p14:creationId xmlns:p14="http://schemas.microsoft.com/office/powerpoint/2010/main" val="8580509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FC472-FBD7-17F7-1273-15FCE00E7A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85C25E-FECC-03B6-DB62-18A17D882D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B3DD01-0F2A-6CF6-68BF-25BF22305F57}"/>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5" name="Footer Placeholder 4">
            <a:extLst>
              <a:ext uri="{FF2B5EF4-FFF2-40B4-BE49-F238E27FC236}">
                <a16:creationId xmlns:a16="http://schemas.microsoft.com/office/drawing/2014/main" id="{79B91485-1E69-041F-3795-F0F8253BEB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8D946C-8EB3-6B2C-81C4-7E5AC9BF8E5A}"/>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407213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81A19-5E2E-988F-DB18-C03E26EAD8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8903D4-A9A4-FEC8-01FF-7FD5B18EA3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9B0655-E550-5EF5-8AE4-1058CF594DEB}"/>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5" name="Footer Placeholder 4">
            <a:extLst>
              <a:ext uri="{FF2B5EF4-FFF2-40B4-BE49-F238E27FC236}">
                <a16:creationId xmlns:a16="http://schemas.microsoft.com/office/drawing/2014/main" id="{1DA7A153-24F3-56CD-DF6E-E30FDCAD6E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EE60B8-6298-6570-10C0-4DF7EB72A573}"/>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272435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0CEB2D-D77E-E3A0-E7ED-FB7BCF9D224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76B245-F9E8-FD3A-1A6F-637522B81FD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2A5E0F-1B82-4E8E-3CBC-E9A49EFBC944}"/>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5" name="Footer Placeholder 4">
            <a:extLst>
              <a:ext uri="{FF2B5EF4-FFF2-40B4-BE49-F238E27FC236}">
                <a16:creationId xmlns:a16="http://schemas.microsoft.com/office/drawing/2014/main" id="{E53CA2D9-9CC9-5E4E-6587-58A73D5E09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DA3F63-52F0-CD49-87DC-D3AAF13BAB4F}"/>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868887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CB6BA-D7DE-B5B2-61DB-B7CC77B26C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016BE3-6DBF-4B15-AB4B-873E5824FB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1D53B9-BA21-72C8-2050-6F278C154BF4}"/>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5" name="Footer Placeholder 4">
            <a:extLst>
              <a:ext uri="{FF2B5EF4-FFF2-40B4-BE49-F238E27FC236}">
                <a16:creationId xmlns:a16="http://schemas.microsoft.com/office/drawing/2014/main" id="{D87420A4-FEBB-9BB1-876F-0564019D02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4720D6-6034-14D6-A63C-902FD33F8FA4}"/>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182587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20479-F1A7-3915-F75E-85846B11E8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19B240-DB37-DB19-7615-1D8E47E867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E298B50-D7B1-8C6E-A1A6-F972A22ACD47}"/>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5" name="Footer Placeholder 4">
            <a:extLst>
              <a:ext uri="{FF2B5EF4-FFF2-40B4-BE49-F238E27FC236}">
                <a16:creationId xmlns:a16="http://schemas.microsoft.com/office/drawing/2014/main" id="{BCFB384C-6E7E-E0D4-20E3-86CB1B1EB7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224267-75CB-240A-E99A-7D09AFF5F7ED}"/>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037765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9B76F-B394-B191-3F19-AD8D15F0B4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244D12-2539-866A-40E2-1F0D5A6830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10492A2-1DA7-BF1F-1CB4-A5F9AF1B8C5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DE6C635-2D10-C086-A609-F31853497123}"/>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6" name="Footer Placeholder 5">
            <a:extLst>
              <a:ext uri="{FF2B5EF4-FFF2-40B4-BE49-F238E27FC236}">
                <a16:creationId xmlns:a16="http://schemas.microsoft.com/office/drawing/2014/main" id="{D021CAF4-B818-7863-B295-8F95F4015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E51051-A3A5-861C-2552-43566DB286C4}"/>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746981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60DD4-FDA1-340F-375B-4C2CA548438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A1E752-F73F-6A50-8332-9379CDDFD7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E330B0-76E5-B151-C7C8-5D5FF502BD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3225C6-1204-0AA7-01FE-CDDB790772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93DD8A-8B88-C82C-B874-C1245624B9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B02F73-60BB-82D7-DFF2-585DE4327AE1}"/>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8" name="Footer Placeholder 7">
            <a:extLst>
              <a:ext uri="{FF2B5EF4-FFF2-40B4-BE49-F238E27FC236}">
                <a16:creationId xmlns:a16="http://schemas.microsoft.com/office/drawing/2014/main" id="{102BD527-D974-AB9A-45FD-A815182D1F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83ADFC-03F7-E8C8-B536-3C2BB4BDF02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076643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0A921-5548-16EF-3E1B-C0EA9CFE18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3F81DC6-493F-7D42-190E-E5AAA8E757DF}"/>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4" name="Footer Placeholder 3">
            <a:extLst>
              <a:ext uri="{FF2B5EF4-FFF2-40B4-BE49-F238E27FC236}">
                <a16:creationId xmlns:a16="http://schemas.microsoft.com/office/drawing/2014/main" id="{ED4D4541-7084-4E34-6449-3EDD46A831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5A44F1F-8FDE-E8D2-5E68-0EDD88E3E1BE}"/>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94454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4C9743-B78D-7CCA-A580-EEE493F861E8}"/>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3" name="Footer Placeholder 2">
            <a:extLst>
              <a:ext uri="{FF2B5EF4-FFF2-40B4-BE49-F238E27FC236}">
                <a16:creationId xmlns:a16="http://schemas.microsoft.com/office/drawing/2014/main" id="{EE984D4A-74A7-BE39-B5A7-F90EED183C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F7C900-81D9-7313-5E65-FBA0631327DF}"/>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374780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40896-4093-A1E8-0E1B-42E96E9C0F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0D9B816-B2BE-ABBF-0CE6-48BA74A7A3A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E13EBC5-D836-9A06-6C89-B6A6131BCA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CDC8D1-112A-2E8C-8BBE-9F674D8E3077}"/>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6" name="Footer Placeholder 5">
            <a:extLst>
              <a:ext uri="{FF2B5EF4-FFF2-40B4-BE49-F238E27FC236}">
                <a16:creationId xmlns:a16="http://schemas.microsoft.com/office/drawing/2014/main" id="{5D4B3854-62A9-A2FA-2E67-D00A51D26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1AB120-8864-E643-B293-B3AB4BCFCFA1}"/>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168798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00EFA-F6E9-A326-9926-9DFAFCE288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BA2A9F-E178-ACAB-8192-2150093505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0DBE31F-47ED-FCC9-E108-443BD6C002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94CE53-3595-35E7-B02F-C351642DD2B7}"/>
              </a:ext>
            </a:extLst>
          </p:cNvPr>
          <p:cNvSpPr>
            <a:spLocks noGrp="1"/>
          </p:cNvSpPr>
          <p:nvPr>
            <p:ph type="dt" sz="half" idx="10"/>
          </p:nvPr>
        </p:nvSpPr>
        <p:spPr/>
        <p:txBody>
          <a:bodyPr/>
          <a:lstStyle/>
          <a:p>
            <a:fld id="{9D0D92BC-42A9-434B-8530-ADBF4485E407}" type="datetimeFigureOut">
              <a:rPr lang="en-US" smtClean="0"/>
              <a:t>2/10/2024</a:t>
            </a:fld>
            <a:endParaRPr lang="en-US"/>
          </a:p>
        </p:txBody>
      </p:sp>
      <p:sp>
        <p:nvSpPr>
          <p:cNvPr id="6" name="Footer Placeholder 5">
            <a:extLst>
              <a:ext uri="{FF2B5EF4-FFF2-40B4-BE49-F238E27FC236}">
                <a16:creationId xmlns:a16="http://schemas.microsoft.com/office/drawing/2014/main" id="{EF8E2EBD-EAAD-A84D-5864-AB76B5AF0C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84EBFB-218C-51B6-3038-F29C5CB84991}"/>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385090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5AABB4-9889-F7FD-376F-D56EEC8603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04E7F2-D4B5-C6A8-F783-04D7B5B97A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18EB56-4C56-0991-9960-C92F3BD431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0D92BC-42A9-434B-8530-ADBF4485E407}" type="datetimeFigureOut">
              <a:rPr lang="en-US" smtClean="0"/>
              <a:pPr/>
              <a:t>2/10/2024</a:t>
            </a:fld>
            <a:endParaRPr lang="en-US" dirty="0"/>
          </a:p>
        </p:txBody>
      </p:sp>
      <p:sp>
        <p:nvSpPr>
          <p:cNvPr id="5" name="Footer Placeholder 4">
            <a:extLst>
              <a:ext uri="{FF2B5EF4-FFF2-40B4-BE49-F238E27FC236}">
                <a16:creationId xmlns:a16="http://schemas.microsoft.com/office/drawing/2014/main" id="{1A4690B2-DCDD-1E1A-E8D5-DAF0852ED1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859A10C-F054-6DA3-0A4D-75B3F2D3E0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289F9E-9962-4B7B-BA18-A15907CCC6BF}" type="slidenum">
              <a:rPr lang="en-US" smtClean="0"/>
              <a:pPr/>
              <a:t>‹#›</a:t>
            </a:fld>
            <a:endParaRPr lang="en-US" dirty="0"/>
          </a:p>
        </p:txBody>
      </p:sp>
    </p:spTree>
    <p:extLst>
      <p:ext uri="{BB962C8B-B14F-4D97-AF65-F5344CB8AC3E}">
        <p14:creationId xmlns:p14="http://schemas.microsoft.com/office/powerpoint/2010/main" val="167715777"/>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Robot operating a machine">
            <a:extLst>
              <a:ext uri="{FF2B5EF4-FFF2-40B4-BE49-F238E27FC236}">
                <a16:creationId xmlns:a16="http://schemas.microsoft.com/office/drawing/2014/main" id="{D9083985-C336-4C7E-8D65-FB1E1C45B8FA}"/>
              </a:ext>
            </a:extLst>
          </p:cNvPr>
          <p:cNvPicPr>
            <a:picLocks noChangeAspect="1"/>
          </p:cNvPicPr>
          <p:nvPr/>
        </p:nvPicPr>
        <p:blipFill rotWithShape="1">
          <a:blip r:embed="rId3"/>
          <a:srcRect r="2989" b="1"/>
          <a:stretch/>
        </p:blipFill>
        <p:spPr>
          <a:xfrm>
            <a:off x="3523488" y="10"/>
            <a:ext cx="8668512" cy="6857990"/>
          </a:xfrm>
          <a:prstGeom prst="rect">
            <a:avLst/>
          </a:prstGeom>
        </p:spPr>
      </p:pic>
      <p:sp>
        <p:nvSpPr>
          <p:cNvPr id="17" name="Rectangle 16">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BB64182-6B5A-8F04-2A2F-C852E68AB208}"/>
              </a:ext>
            </a:extLst>
          </p:cNvPr>
          <p:cNvSpPr>
            <a:spLocks noGrp="1"/>
          </p:cNvSpPr>
          <p:nvPr>
            <p:ph type="ctrTitle"/>
          </p:nvPr>
        </p:nvSpPr>
        <p:spPr>
          <a:xfrm>
            <a:off x="435309" y="771988"/>
            <a:ext cx="4023360" cy="3204134"/>
          </a:xfrm>
        </p:spPr>
        <p:txBody>
          <a:bodyPr anchor="b">
            <a:normAutofit/>
          </a:bodyPr>
          <a:lstStyle/>
          <a:p>
            <a:pPr algn="l"/>
            <a:r>
              <a:rPr lang="en-US" sz="4800" dirty="0">
                <a:solidFill>
                  <a:schemeClr val="bg1"/>
                </a:solidFill>
              </a:rPr>
              <a:t>Artificial Intelligence in cyber security</a:t>
            </a:r>
            <a:br>
              <a:rPr lang="en-US" sz="4800" dirty="0">
                <a:solidFill>
                  <a:schemeClr val="bg1"/>
                </a:solidFill>
              </a:rPr>
            </a:br>
            <a:endParaRPr lang="en-US" sz="4800" dirty="0">
              <a:solidFill>
                <a:schemeClr val="bg1"/>
              </a:solidFill>
            </a:endParaRPr>
          </a:p>
        </p:txBody>
      </p:sp>
      <p:sp>
        <p:nvSpPr>
          <p:cNvPr id="3" name="Subtitle 2">
            <a:extLst>
              <a:ext uri="{FF2B5EF4-FFF2-40B4-BE49-F238E27FC236}">
                <a16:creationId xmlns:a16="http://schemas.microsoft.com/office/drawing/2014/main" id="{B52D9082-97DC-88E9-2B02-1AE3544C13A7}"/>
              </a:ext>
            </a:extLst>
          </p:cNvPr>
          <p:cNvSpPr>
            <a:spLocks noGrp="1"/>
          </p:cNvSpPr>
          <p:nvPr>
            <p:ph type="subTitle" idx="1"/>
          </p:nvPr>
        </p:nvSpPr>
        <p:spPr>
          <a:xfrm>
            <a:off x="477980" y="4872922"/>
            <a:ext cx="4023361" cy="1208141"/>
          </a:xfrm>
        </p:spPr>
        <p:txBody>
          <a:bodyPr>
            <a:normAutofit fontScale="92500" lnSpcReduction="20000"/>
          </a:bodyPr>
          <a:lstStyle/>
          <a:p>
            <a:pPr algn="l"/>
            <a:r>
              <a:rPr lang="en-US" sz="2000" dirty="0">
                <a:solidFill>
                  <a:schemeClr val="bg1"/>
                </a:solidFill>
              </a:rPr>
              <a:t>Dinujaya Thamara</a:t>
            </a:r>
          </a:p>
          <a:p>
            <a:pPr algn="l"/>
            <a:r>
              <a:rPr lang="en-US" sz="2000" dirty="0">
                <a:solidFill>
                  <a:schemeClr val="bg1"/>
                </a:solidFill>
              </a:rPr>
              <a:t>IT22345332</a:t>
            </a:r>
          </a:p>
          <a:p>
            <a:pPr algn="l"/>
            <a:r>
              <a:rPr lang="en-US" sz="2000" dirty="0">
                <a:solidFill>
                  <a:schemeClr val="bg1"/>
                </a:solidFill>
              </a:rPr>
              <a:t>IE2022 Introduction to Cyber Security (Assignment)</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5785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666B0C5D-4A1E-5898-457C-4372CA8E0792}"/>
              </a:ext>
            </a:extLst>
          </p:cNvPr>
          <p:cNvPicPr>
            <a:picLocks noChangeAspect="1"/>
          </p:cNvPicPr>
          <p:nvPr/>
        </p:nvPicPr>
        <p:blipFill rotWithShape="1">
          <a:blip r:embed="rId3"/>
          <a:srcRect l="3652" r="25248"/>
          <a:stretch/>
        </p:blipFill>
        <p:spPr>
          <a:xfrm>
            <a:off x="3597214" y="10"/>
            <a:ext cx="8594785" cy="6857990"/>
          </a:xfrm>
          <a:prstGeom prst="rect">
            <a:avLst/>
          </a:prstGeom>
        </p:spPr>
      </p:pic>
      <p:sp>
        <p:nvSpPr>
          <p:cNvPr id="17" name="Rectangle 16">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925F8A-34BD-8AF5-8363-53E61A9FDDA3}"/>
              </a:ext>
            </a:extLst>
          </p:cNvPr>
          <p:cNvSpPr>
            <a:spLocks noGrp="1"/>
          </p:cNvSpPr>
          <p:nvPr>
            <p:ph type="ctrTitle"/>
          </p:nvPr>
        </p:nvSpPr>
        <p:spPr>
          <a:xfrm>
            <a:off x="427089" y="742063"/>
            <a:ext cx="4851403" cy="1483672"/>
          </a:xfrm>
        </p:spPr>
        <p:txBody>
          <a:bodyPr anchor="b">
            <a:normAutofit/>
          </a:bodyPr>
          <a:lstStyle/>
          <a:p>
            <a:pPr algn="l"/>
            <a:r>
              <a:rPr lang="en-US" sz="4800" dirty="0">
                <a:solidFill>
                  <a:schemeClr val="bg1"/>
                </a:solidFill>
              </a:rPr>
              <a:t>Growing threats in Cyber Security</a:t>
            </a:r>
          </a:p>
        </p:txBody>
      </p:sp>
      <p:sp>
        <p:nvSpPr>
          <p:cNvPr id="3" name="Subtitle 2">
            <a:extLst>
              <a:ext uri="{FF2B5EF4-FFF2-40B4-BE49-F238E27FC236}">
                <a16:creationId xmlns:a16="http://schemas.microsoft.com/office/drawing/2014/main" id="{90D3A89C-1CBC-5DD5-A025-2C06614C832F}"/>
              </a:ext>
            </a:extLst>
          </p:cNvPr>
          <p:cNvSpPr>
            <a:spLocks noGrp="1"/>
          </p:cNvSpPr>
          <p:nvPr>
            <p:ph type="subTitle" idx="1"/>
          </p:nvPr>
        </p:nvSpPr>
        <p:spPr>
          <a:xfrm>
            <a:off x="435310" y="2518992"/>
            <a:ext cx="4023359" cy="2967408"/>
          </a:xfrm>
        </p:spPr>
        <p:txBody>
          <a:bodyPr>
            <a:normAutofit/>
          </a:bodyPr>
          <a:lstStyle/>
          <a:p>
            <a:pPr marL="342900" indent="-342900" algn="l">
              <a:buFont typeface="Wingdings" panose="05000000000000000000" pitchFamily="2" charset="2"/>
              <a:buChar char="§"/>
            </a:pPr>
            <a:r>
              <a:rPr lang="en-US" sz="2000" dirty="0">
                <a:solidFill>
                  <a:schemeClr val="bg1"/>
                </a:solidFill>
              </a:rPr>
              <a:t>Dos Attacks</a:t>
            </a:r>
          </a:p>
          <a:p>
            <a:pPr marL="342900" indent="-342900" algn="l">
              <a:buFont typeface="Wingdings" panose="05000000000000000000" pitchFamily="2" charset="2"/>
              <a:buChar char="§"/>
            </a:pPr>
            <a:r>
              <a:rPr lang="en-US" sz="2000" dirty="0">
                <a:solidFill>
                  <a:schemeClr val="bg1"/>
                </a:solidFill>
              </a:rPr>
              <a:t>Phishing Attacks</a:t>
            </a:r>
          </a:p>
          <a:p>
            <a:pPr marL="342900" indent="-342900" algn="l">
              <a:buFont typeface="Wingdings" panose="05000000000000000000" pitchFamily="2" charset="2"/>
              <a:buChar char="§"/>
            </a:pPr>
            <a:r>
              <a:rPr lang="en-US" sz="2000" dirty="0">
                <a:solidFill>
                  <a:schemeClr val="bg1"/>
                </a:solidFill>
              </a:rPr>
              <a:t>DDoS Attacks</a:t>
            </a:r>
          </a:p>
          <a:p>
            <a:pPr marL="342900" indent="-342900" algn="l">
              <a:buFont typeface="Wingdings" panose="05000000000000000000" pitchFamily="2" charset="2"/>
              <a:buChar char="§"/>
            </a:pPr>
            <a:r>
              <a:rPr lang="en-US" sz="2000" dirty="0">
                <a:solidFill>
                  <a:schemeClr val="bg1"/>
                </a:solidFill>
              </a:rPr>
              <a:t>Insider Threats</a:t>
            </a:r>
          </a:p>
          <a:p>
            <a:pPr marL="342900" indent="-342900" algn="l">
              <a:buFont typeface="Wingdings" panose="05000000000000000000" pitchFamily="2" charset="2"/>
              <a:buChar char="§"/>
            </a:pPr>
            <a:r>
              <a:rPr lang="en-US" sz="2000" dirty="0">
                <a:solidFill>
                  <a:schemeClr val="bg1"/>
                </a:solidFill>
              </a:rPr>
              <a:t>Zero-Day exploits</a:t>
            </a:r>
          </a:p>
          <a:p>
            <a:pPr marL="342900" indent="-342900" algn="l">
              <a:buFont typeface="Wingdings" panose="05000000000000000000" pitchFamily="2" charset="2"/>
              <a:buChar char="§"/>
            </a:pPr>
            <a:r>
              <a:rPr lang="en-US" sz="2000" dirty="0">
                <a:solidFill>
                  <a:schemeClr val="bg1"/>
                </a:solidFill>
              </a:rPr>
              <a:t>Social Engineering attacks</a:t>
            </a:r>
          </a:p>
          <a:p>
            <a:pPr marL="342900" indent="-342900" algn="l">
              <a:buFont typeface="Wingdings" panose="05000000000000000000" pitchFamily="2" charset="2"/>
              <a:buChar char="§"/>
            </a:pPr>
            <a:endParaRPr lang="en-US" sz="2000" dirty="0">
              <a:solidFill>
                <a:schemeClr val="bg1"/>
              </a:solidFill>
            </a:endParaRP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3683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ngle view of circuit shaped like a brain">
            <a:extLst>
              <a:ext uri="{FF2B5EF4-FFF2-40B4-BE49-F238E27FC236}">
                <a16:creationId xmlns:a16="http://schemas.microsoft.com/office/drawing/2014/main" id="{7F75E568-83D8-FE6C-BAA2-B63DC72551CE}"/>
              </a:ext>
            </a:extLst>
          </p:cNvPr>
          <p:cNvPicPr>
            <a:picLocks noChangeAspect="1"/>
          </p:cNvPicPr>
          <p:nvPr/>
        </p:nvPicPr>
        <p:blipFill rotWithShape="1">
          <a:blip r:embed="rId3"/>
          <a:srcRect t="9091" r="19852" b="1"/>
          <a:stretch/>
        </p:blipFill>
        <p:spPr>
          <a:xfrm>
            <a:off x="3523488" y="10"/>
            <a:ext cx="8668512" cy="6857990"/>
          </a:xfrm>
          <a:prstGeom prst="rect">
            <a:avLst/>
          </a:prstGeom>
        </p:spPr>
      </p:pic>
      <p:sp>
        <p:nvSpPr>
          <p:cNvPr id="18" name="Rectangle 17">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86F54C0-8740-BD7C-E2C5-D372E9AD40CA}"/>
              </a:ext>
            </a:extLst>
          </p:cNvPr>
          <p:cNvSpPr>
            <a:spLocks noGrp="1"/>
          </p:cNvSpPr>
          <p:nvPr>
            <p:ph type="ctrTitle"/>
          </p:nvPr>
        </p:nvSpPr>
        <p:spPr>
          <a:xfrm>
            <a:off x="477981" y="1122363"/>
            <a:ext cx="4023360" cy="3204134"/>
          </a:xfrm>
        </p:spPr>
        <p:txBody>
          <a:bodyPr anchor="b">
            <a:normAutofit/>
          </a:bodyPr>
          <a:lstStyle/>
          <a:p>
            <a:pPr algn="l"/>
            <a:r>
              <a:rPr lang="en-US" sz="4800">
                <a:solidFill>
                  <a:schemeClr val="bg1"/>
                </a:solidFill>
              </a:rPr>
              <a:t>The role of Artificial Intelligence</a:t>
            </a:r>
            <a:br>
              <a:rPr lang="en-US" sz="4800">
                <a:solidFill>
                  <a:schemeClr val="bg1"/>
                </a:solidFill>
              </a:rPr>
            </a:br>
            <a:endParaRPr lang="en-US" sz="4800">
              <a:solidFill>
                <a:schemeClr val="bg1"/>
              </a:solidFill>
            </a:endParaRPr>
          </a:p>
        </p:txBody>
      </p:sp>
      <p:sp>
        <p:nvSpPr>
          <p:cNvPr id="3" name="Subtitle 2">
            <a:extLst>
              <a:ext uri="{FF2B5EF4-FFF2-40B4-BE49-F238E27FC236}">
                <a16:creationId xmlns:a16="http://schemas.microsoft.com/office/drawing/2014/main" id="{641F8EC3-0329-3621-A99A-F055D0CD1756}"/>
              </a:ext>
            </a:extLst>
          </p:cNvPr>
          <p:cNvSpPr>
            <a:spLocks noGrp="1"/>
          </p:cNvSpPr>
          <p:nvPr>
            <p:ph type="subTitle" idx="1"/>
          </p:nvPr>
        </p:nvSpPr>
        <p:spPr>
          <a:xfrm>
            <a:off x="342623" y="3942849"/>
            <a:ext cx="4023359" cy="1378614"/>
          </a:xfrm>
        </p:spPr>
        <p:txBody>
          <a:bodyPr>
            <a:normAutofit fontScale="92500" lnSpcReduction="20000"/>
          </a:bodyPr>
          <a:lstStyle/>
          <a:p>
            <a:pPr marL="342900" indent="-342900" algn="l">
              <a:buFont typeface="Arial" panose="020B0604020202020204" pitchFamily="34" charset="0"/>
              <a:buChar char="•"/>
            </a:pPr>
            <a:r>
              <a:rPr lang="en-US" sz="2000" dirty="0">
                <a:solidFill>
                  <a:schemeClr val="bg1"/>
                </a:solidFill>
              </a:rPr>
              <a:t>AI emulates human intelligence in machines, enabling them to process information, reason, learn, and adapt. It transcends boundaries, evolving from basic programs to complex systems</a:t>
            </a:r>
          </a:p>
        </p:txBody>
      </p:sp>
      <p:sp>
        <p:nvSpPr>
          <p:cNvPr id="20" name="Rectangle 1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94614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fingerprint in black and white">
            <a:extLst>
              <a:ext uri="{FF2B5EF4-FFF2-40B4-BE49-F238E27FC236}">
                <a16:creationId xmlns:a16="http://schemas.microsoft.com/office/drawing/2014/main" id="{B9FEE2E9-B8B3-976D-29E7-C0A9D3845D5D}"/>
              </a:ext>
            </a:extLst>
          </p:cNvPr>
          <p:cNvPicPr>
            <a:picLocks noChangeAspect="1"/>
          </p:cNvPicPr>
          <p:nvPr/>
        </p:nvPicPr>
        <p:blipFill rotWithShape="1">
          <a:blip r:embed="rId3"/>
          <a:srcRect r="15627" b="-1"/>
          <a:stretch/>
        </p:blipFill>
        <p:spPr>
          <a:xfrm>
            <a:off x="3726610" y="10"/>
            <a:ext cx="8465389"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5D35FA-74AA-ED6F-FC58-C53F5F091B9A}"/>
              </a:ext>
            </a:extLst>
          </p:cNvPr>
          <p:cNvSpPr>
            <a:spLocks noGrp="1"/>
          </p:cNvSpPr>
          <p:nvPr>
            <p:ph type="ctrTitle"/>
          </p:nvPr>
        </p:nvSpPr>
        <p:spPr>
          <a:xfrm>
            <a:off x="477981" y="1122363"/>
            <a:ext cx="4023360" cy="2230437"/>
          </a:xfrm>
        </p:spPr>
        <p:txBody>
          <a:bodyPr anchor="b">
            <a:normAutofit/>
          </a:bodyPr>
          <a:lstStyle/>
          <a:p>
            <a:pPr algn="l"/>
            <a:r>
              <a:rPr lang="en-US" sz="4800" dirty="0">
                <a:solidFill>
                  <a:schemeClr val="bg1"/>
                </a:solidFill>
              </a:rPr>
              <a:t>Phishing Detection with AI</a:t>
            </a:r>
          </a:p>
        </p:txBody>
      </p:sp>
      <p:sp>
        <p:nvSpPr>
          <p:cNvPr id="3" name="Subtitle 2">
            <a:extLst>
              <a:ext uri="{FF2B5EF4-FFF2-40B4-BE49-F238E27FC236}">
                <a16:creationId xmlns:a16="http://schemas.microsoft.com/office/drawing/2014/main" id="{5640399F-CF60-ACD3-A70E-007C30CC7234}"/>
              </a:ext>
            </a:extLst>
          </p:cNvPr>
          <p:cNvSpPr>
            <a:spLocks noGrp="1"/>
          </p:cNvSpPr>
          <p:nvPr>
            <p:ph type="subTitle" idx="1"/>
          </p:nvPr>
        </p:nvSpPr>
        <p:spPr>
          <a:xfrm>
            <a:off x="435309" y="3713409"/>
            <a:ext cx="4023360" cy="2580812"/>
          </a:xfrm>
        </p:spPr>
        <p:txBody>
          <a:bodyPr>
            <a:normAutofit/>
          </a:bodyPr>
          <a:lstStyle/>
          <a:p>
            <a:pPr marL="342900" indent="-342900" algn="l">
              <a:buFont typeface="Arial" panose="020B0604020202020204" pitchFamily="34" charset="0"/>
              <a:buChar char="•"/>
            </a:pPr>
            <a:r>
              <a:rPr lang="en-US" sz="2000" dirty="0">
                <a:solidFill>
                  <a:schemeClr val="bg1"/>
                </a:solidFill>
              </a:rPr>
              <a:t>Content Analysis.</a:t>
            </a:r>
          </a:p>
          <a:p>
            <a:pPr marL="342900" indent="-342900" algn="l">
              <a:buFont typeface="Arial" panose="020B0604020202020204" pitchFamily="34" charset="0"/>
              <a:buChar char="•"/>
            </a:pPr>
            <a:r>
              <a:rPr lang="en-US" sz="2000" dirty="0">
                <a:solidFill>
                  <a:schemeClr val="bg1"/>
                </a:solidFill>
              </a:rPr>
              <a:t>URL Analysis.</a:t>
            </a:r>
          </a:p>
          <a:p>
            <a:pPr marL="342900" indent="-342900" algn="l">
              <a:buFont typeface="Arial" panose="020B0604020202020204" pitchFamily="34" charset="0"/>
              <a:buChar char="•"/>
            </a:pPr>
            <a:r>
              <a:rPr lang="en-US" sz="2000" dirty="0">
                <a:solidFill>
                  <a:schemeClr val="bg1"/>
                </a:solidFill>
              </a:rPr>
              <a:t>Visual-Similarity-Based Methods.</a:t>
            </a:r>
          </a:p>
          <a:p>
            <a:pPr marL="342900" indent="-342900" algn="l">
              <a:buFont typeface="Arial" panose="020B0604020202020204" pitchFamily="34" charset="0"/>
              <a:buChar char="•"/>
            </a:pPr>
            <a:r>
              <a:rPr lang="en-US" sz="2000" dirty="0">
                <a:solidFill>
                  <a:schemeClr val="bg1"/>
                </a:solidFill>
              </a:rPr>
              <a:t>Heuristic-Feature-Based methods.</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0536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mputer code representation.">
            <a:extLst>
              <a:ext uri="{FF2B5EF4-FFF2-40B4-BE49-F238E27FC236}">
                <a16:creationId xmlns:a16="http://schemas.microsoft.com/office/drawing/2014/main" id="{1707044D-7CF5-8979-B995-C91C6167D452}"/>
              </a:ext>
            </a:extLst>
          </p:cNvPr>
          <p:cNvPicPr>
            <a:picLocks noChangeAspect="1"/>
          </p:cNvPicPr>
          <p:nvPr/>
        </p:nvPicPr>
        <p:blipFill rotWithShape="1">
          <a:blip r:embed="rId3"/>
          <a:srcRect l="10074" r="19142"/>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C45D875-B4A0-2A96-23A6-DB4AB5D53DD1}"/>
              </a:ext>
            </a:extLst>
          </p:cNvPr>
          <p:cNvSpPr>
            <a:spLocks noGrp="1"/>
          </p:cNvSpPr>
          <p:nvPr>
            <p:ph type="ctrTitle"/>
          </p:nvPr>
        </p:nvSpPr>
        <p:spPr>
          <a:xfrm>
            <a:off x="477981" y="1122363"/>
            <a:ext cx="4023360" cy="2068892"/>
          </a:xfrm>
        </p:spPr>
        <p:txBody>
          <a:bodyPr anchor="b">
            <a:normAutofit/>
          </a:bodyPr>
          <a:lstStyle/>
          <a:p>
            <a:pPr algn="l"/>
            <a:r>
              <a:rPr lang="en-US" sz="4800" dirty="0">
                <a:solidFill>
                  <a:schemeClr val="bg1"/>
                </a:solidFill>
              </a:rPr>
              <a:t>Malware Detection with AI</a:t>
            </a:r>
          </a:p>
        </p:txBody>
      </p:sp>
      <p:sp>
        <p:nvSpPr>
          <p:cNvPr id="3" name="Subtitle 2">
            <a:extLst>
              <a:ext uri="{FF2B5EF4-FFF2-40B4-BE49-F238E27FC236}">
                <a16:creationId xmlns:a16="http://schemas.microsoft.com/office/drawing/2014/main" id="{8F0BBF71-6B06-C9D6-35F8-16CDA6216138}"/>
              </a:ext>
            </a:extLst>
          </p:cNvPr>
          <p:cNvSpPr>
            <a:spLocks noGrp="1"/>
          </p:cNvSpPr>
          <p:nvPr>
            <p:ph type="subTitle" idx="1"/>
          </p:nvPr>
        </p:nvSpPr>
        <p:spPr>
          <a:xfrm>
            <a:off x="435310" y="3666746"/>
            <a:ext cx="4023359" cy="2811390"/>
          </a:xfrm>
        </p:spPr>
        <p:txBody>
          <a:bodyPr>
            <a:normAutofit/>
          </a:bodyPr>
          <a:lstStyle/>
          <a:p>
            <a:pPr marL="342900" indent="-342900" algn="l">
              <a:buFont typeface="Arial" panose="020B0604020202020204" pitchFamily="34" charset="0"/>
              <a:buChar char="•"/>
            </a:pPr>
            <a:r>
              <a:rPr lang="en-US" sz="1800" dirty="0">
                <a:solidFill>
                  <a:schemeClr val="bg1"/>
                </a:solidFill>
              </a:rPr>
              <a:t>Signature Based Detection Techniques</a:t>
            </a:r>
          </a:p>
          <a:p>
            <a:pPr marL="342900" indent="-342900" algn="l">
              <a:buFont typeface="Arial" panose="020B0604020202020204" pitchFamily="34" charset="0"/>
              <a:buChar char="•"/>
            </a:pPr>
            <a:r>
              <a:rPr lang="en-US" sz="1800" dirty="0">
                <a:solidFill>
                  <a:schemeClr val="bg1"/>
                </a:solidFill>
              </a:rPr>
              <a:t>Static file analysis</a:t>
            </a:r>
          </a:p>
          <a:p>
            <a:pPr marL="342900" indent="-342900" algn="l">
              <a:buFont typeface="Arial" panose="020B0604020202020204" pitchFamily="34" charset="0"/>
              <a:buChar char="•"/>
            </a:pPr>
            <a:r>
              <a:rPr lang="en-US" sz="1800" dirty="0">
                <a:solidFill>
                  <a:schemeClr val="bg1"/>
                </a:solidFill>
              </a:rPr>
              <a:t>Dynamic file analysis</a:t>
            </a:r>
          </a:p>
          <a:p>
            <a:pPr marL="342900" indent="-342900" algn="l">
              <a:buFont typeface="Arial" panose="020B0604020202020204" pitchFamily="34" charset="0"/>
              <a:buChar char="•"/>
            </a:pPr>
            <a:r>
              <a:rPr lang="en-US" sz="1800" dirty="0">
                <a:solidFill>
                  <a:schemeClr val="bg1"/>
                </a:solidFill>
              </a:rPr>
              <a:t>Malware honey pot</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55515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up of a screen&#10;&#10;Description automatically generated">
            <a:extLst>
              <a:ext uri="{FF2B5EF4-FFF2-40B4-BE49-F238E27FC236}">
                <a16:creationId xmlns:a16="http://schemas.microsoft.com/office/drawing/2014/main" id="{786FCC38-BA2D-698B-23BD-70B796C6EB44}"/>
              </a:ext>
            </a:extLst>
          </p:cNvPr>
          <p:cNvPicPr>
            <a:picLocks noChangeAspect="1"/>
          </p:cNvPicPr>
          <p:nvPr/>
        </p:nvPicPr>
        <p:blipFill rotWithShape="1">
          <a:blip r:embed="rId3"/>
          <a:srcRect t="6851" r="9223" b="2241"/>
          <a:stretch/>
        </p:blipFill>
        <p:spPr>
          <a:xfrm>
            <a:off x="3523485" y="0"/>
            <a:ext cx="8668512" cy="6858000"/>
          </a:xfrm>
          <a:prstGeom prst="rect">
            <a:avLst/>
          </a:prstGeom>
        </p:spPr>
      </p:pic>
      <p:sp>
        <p:nvSpPr>
          <p:cNvPr id="22" name="Rectangle 2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C45D875-B4A0-2A96-23A6-DB4AB5D53DD1}"/>
              </a:ext>
            </a:extLst>
          </p:cNvPr>
          <p:cNvSpPr>
            <a:spLocks noGrp="1"/>
          </p:cNvSpPr>
          <p:nvPr>
            <p:ph type="ctrTitle"/>
          </p:nvPr>
        </p:nvSpPr>
        <p:spPr>
          <a:xfrm>
            <a:off x="477981" y="1122363"/>
            <a:ext cx="3878359" cy="2452110"/>
          </a:xfrm>
        </p:spPr>
        <p:txBody>
          <a:bodyPr anchor="b">
            <a:normAutofit fontScale="90000"/>
          </a:bodyPr>
          <a:lstStyle/>
          <a:p>
            <a:pPr algn="l"/>
            <a:r>
              <a:rPr lang="en-US" sz="4800" dirty="0">
                <a:solidFill>
                  <a:schemeClr val="bg1"/>
                </a:solidFill>
              </a:rPr>
              <a:t>Future Developments in AI-Driven Cybersecurity</a:t>
            </a:r>
          </a:p>
        </p:txBody>
      </p:sp>
      <p:sp>
        <p:nvSpPr>
          <p:cNvPr id="3" name="Subtitle 2">
            <a:extLst>
              <a:ext uri="{FF2B5EF4-FFF2-40B4-BE49-F238E27FC236}">
                <a16:creationId xmlns:a16="http://schemas.microsoft.com/office/drawing/2014/main" id="{8F0BBF71-6B06-C9D6-35F8-16CDA6216138}"/>
              </a:ext>
            </a:extLst>
          </p:cNvPr>
          <p:cNvSpPr>
            <a:spLocks noGrp="1"/>
          </p:cNvSpPr>
          <p:nvPr>
            <p:ph type="subTitle" idx="1"/>
          </p:nvPr>
        </p:nvSpPr>
        <p:spPr>
          <a:xfrm>
            <a:off x="332981" y="3675888"/>
            <a:ext cx="4023359" cy="1200329"/>
          </a:xfrm>
        </p:spPr>
        <p:txBody>
          <a:bodyPr>
            <a:normAutofit/>
          </a:bodyPr>
          <a:lstStyle/>
          <a:p>
            <a:pPr algn="l"/>
            <a:r>
              <a:rPr lang="en-US" sz="1600" dirty="0">
                <a:solidFill>
                  <a:schemeClr val="bg1"/>
                </a:solidFill>
              </a:rPr>
              <a:t>The future of AI-driven cybersecurity is filled with exciting prospects and innovative technologies. As we continue to evolve, AI plays a pivotal role in enhancing our defenses against ever-changing cyber threats.</a:t>
            </a:r>
          </a:p>
        </p:txBody>
      </p:sp>
      <p:sp>
        <p:nvSpPr>
          <p:cNvPr id="24" name="Rectangle 2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507574B5-9B70-A153-B4D5-BE3ED35D0F8D}"/>
              </a:ext>
            </a:extLst>
          </p:cNvPr>
          <p:cNvSpPr txBox="1"/>
          <p:nvPr/>
        </p:nvSpPr>
        <p:spPr>
          <a:xfrm>
            <a:off x="332978" y="4876217"/>
            <a:ext cx="3850862" cy="1477328"/>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bg1"/>
                </a:solidFill>
              </a:rPr>
              <a:t>Behavioral Biometrics</a:t>
            </a:r>
          </a:p>
          <a:p>
            <a:pPr marL="285750" indent="-285750">
              <a:buFont typeface="Arial" panose="020B0604020202020204" pitchFamily="34" charset="0"/>
              <a:buChar char="•"/>
            </a:pPr>
            <a:r>
              <a:rPr lang="en-US" dirty="0">
                <a:solidFill>
                  <a:schemeClr val="bg1"/>
                </a:solidFill>
              </a:rPr>
              <a:t>Deep Learning in Image Recognition</a:t>
            </a:r>
          </a:p>
          <a:p>
            <a:pPr marL="285750" indent="-285750">
              <a:buFont typeface="Arial" panose="020B0604020202020204" pitchFamily="34" charset="0"/>
              <a:buChar char="•"/>
            </a:pPr>
            <a:r>
              <a:rPr lang="en-US" dirty="0">
                <a:solidFill>
                  <a:schemeClr val="bg1"/>
                </a:solidFill>
              </a:rPr>
              <a:t>Cross-Platform Phishing Detection</a:t>
            </a:r>
          </a:p>
          <a:p>
            <a:pPr marL="285750" indent="-285750">
              <a:buFont typeface="Arial" panose="020B0604020202020204" pitchFamily="34" charset="0"/>
              <a:buChar char="•"/>
            </a:pPr>
            <a:r>
              <a:rPr lang="en-US" dirty="0">
                <a:solidFill>
                  <a:schemeClr val="bg1"/>
                </a:solidFill>
              </a:rPr>
              <a:t>Explainable AI (XAI)</a:t>
            </a:r>
          </a:p>
          <a:p>
            <a:pPr marL="285750" indent="-285750">
              <a:buFont typeface="Arial" panose="020B0604020202020204" pitchFamily="34" charset="0"/>
              <a:buChar char="•"/>
            </a:pPr>
            <a:r>
              <a:rPr lang="en-US" dirty="0">
                <a:solidFill>
                  <a:schemeClr val="bg1"/>
                </a:solidFill>
              </a:rPr>
              <a:t>Sandbox Analyzer</a:t>
            </a:r>
          </a:p>
        </p:txBody>
      </p:sp>
    </p:spTree>
    <p:extLst>
      <p:ext uri="{BB962C8B-B14F-4D97-AF65-F5344CB8AC3E}">
        <p14:creationId xmlns:p14="http://schemas.microsoft.com/office/powerpoint/2010/main" val="2231543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8" name="Picture 6" descr="What is AI? What does artificial intelligence do? - BBC Newsround">
            <a:extLst>
              <a:ext uri="{FF2B5EF4-FFF2-40B4-BE49-F238E27FC236}">
                <a16:creationId xmlns:a16="http://schemas.microsoft.com/office/drawing/2014/main" id="{EC7EDE83-4275-5D16-4E2D-40A26C7A8D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24" r="24245" b="379"/>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3085" name="Rectangle 308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FECCBDA-52CC-E4A5-4ACE-CCEE6BAE3180}"/>
              </a:ext>
            </a:extLst>
          </p:cNvPr>
          <p:cNvSpPr>
            <a:spLocks noGrp="1"/>
          </p:cNvSpPr>
          <p:nvPr>
            <p:ph type="ctrTitle"/>
          </p:nvPr>
        </p:nvSpPr>
        <p:spPr>
          <a:xfrm>
            <a:off x="477981" y="1122363"/>
            <a:ext cx="4023360" cy="3204134"/>
          </a:xfrm>
        </p:spPr>
        <p:txBody>
          <a:bodyPr anchor="b">
            <a:normAutofit/>
          </a:bodyPr>
          <a:lstStyle/>
          <a:p>
            <a:pPr algn="l"/>
            <a:r>
              <a:rPr lang="en-US" sz="4800" dirty="0">
                <a:solidFill>
                  <a:schemeClr val="bg1"/>
                </a:solidFill>
              </a:rPr>
              <a:t>Conclusion and Takeaways</a:t>
            </a:r>
            <a:br>
              <a:rPr lang="en-US" sz="4800" dirty="0">
                <a:solidFill>
                  <a:schemeClr val="bg1"/>
                </a:solidFill>
              </a:rPr>
            </a:br>
            <a:endParaRPr lang="en-US" sz="4800" dirty="0">
              <a:solidFill>
                <a:schemeClr val="bg1"/>
              </a:solidFill>
            </a:endParaRPr>
          </a:p>
        </p:txBody>
      </p:sp>
      <p:sp>
        <p:nvSpPr>
          <p:cNvPr id="3" name="Subtitle 2">
            <a:extLst>
              <a:ext uri="{FF2B5EF4-FFF2-40B4-BE49-F238E27FC236}">
                <a16:creationId xmlns:a16="http://schemas.microsoft.com/office/drawing/2014/main" id="{E77CE9C2-581B-F677-51FF-656CC4A4C43C}"/>
              </a:ext>
            </a:extLst>
          </p:cNvPr>
          <p:cNvSpPr>
            <a:spLocks noGrp="1"/>
          </p:cNvSpPr>
          <p:nvPr>
            <p:ph type="subTitle" idx="1"/>
          </p:nvPr>
        </p:nvSpPr>
        <p:spPr>
          <a:xfrm>
            <a:off x="407959" y="4326497"/>
            <a:ext cx="4023359" cy="1617103"/>
          </a:xfrm>
        </p:spPr>
        <p:txBody>
          <a:bodyPr>
            <a:noAutofit/>
          </a:bodyPr>
          <a:lstStyle/>
          <a:p>
            <a:pPr algn="l"/>
            <a:r>
              <a:rPr lang="en-US" sz="1600" dirty="0">
                <a:solidFill>
                  <a:schemeClr val="bg1"/>
                </a:solidFill>
              </a:rPr>
              <a:t>In conclusion, our exploration into AI-driven cybersecurity reveals a landscape brimming with potential and innovation. Artificial Intelligence has emerged not just as a technology but as a sentinel, guarding our digital lives against evolving threats</a:t>
            </a:r>
          </a:p>
        </p:txBody>
      </p:sp>
      <p:sp>
        <p:nvSpPr>
          <p:cNvPr id="3087" name="Rectangle 308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89" name="Rectangle 308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5344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Cyber Security Presentation PPT &amp; PDF Download">
            <a:extLst>
              <a:ext uri="{FF2B5EF4-FFF2-40B4-BE49-F238E27FC236}">
                <a16:creationId xmlns:a16="http://schemas.microsoft.com/office/drawing/2014/main" id="{9A0A8C11-874D-B6D0-00AF-08CF68493BB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18" r="28181" b="7973"/>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2057" name="Rectangle 2056">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6AE7CDC-E340-1312-CF10-E3EADE6BEB3E}"/>
              </a:ext>
            </a:extLst>
          </p:cNvPr>
          <p:cNvSpPr>
            <a:spLocks noGrp="1"/>
          </p:cNvSpPr>
          <p:nvPr>
            <p:ph type="ctrTitle"/>
          </p:nvPr>
        </p:nvSpPr>
        <p:spPr>
          <a:xfrm>
            <a:off x="477981" y="1122363"/>
            <a:ext cx="4023360" cy="3204134"/>
          </a:xfrm>
        </p:spPr>
        <p:txBody>
          <a:bodyPr anchor="b">
            <a:normAutofit/>
          </a:bodyPr>
          <a:lstStyle/>
          <a:p>
            <a:pPr algn="l"/>
            <a:r>
              <a:rPr lang="en-US" sz="4800" dirty="0">
                <a:solidFill>
                  <a:schemeClr val="bg1"/>
                </a:solidFill>
              </a:rPr>
              <a:t>Thank you </a:t>
            </a:r>
          </a:p>
        </p:txBody>
      </p:sp>
      <p:sp>
        <p:nvSpPr>
          <p:cNvPr id="2059" name="Rectangle 205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61" name="Rectangle 206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0684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384</TotalTime>
  <Words>2604</Words>
  <Application>Microsoft Office PowerPoint</Application>
  <PresentationFormat>Widescreen</PresentationFormat>
  <Paragraphs>121</Paragraphs>
  <Slides>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Wingdings</vt:lpstr>
      <vt:lpstr>Office Theme</vt:lpstr>
      <vt:lpstr>Artificial Intelligence in cyber security </vt:lpstr>
      <vt:lpstr>Growing threats in Cyber Security</vt:lpstr>
      <vt:lpstr>The role of Artificial Intelligence </vt:lpstr>
      <vt:lpstr>Phishing Detection with AI</vt:lpstr>
      <vt:lpstr>Malware Detection with AI</vt:lpstr>
      <vt:lpstr>Future Developments in AI-Driven Cybersecurity</vt:lpstr>
      <vt:lpstr>Conclusion and Takeaways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in cyber security </dc:title>
  <dc:creator>THAMARA G P D it22345332</dc:creator>
  <cp:lastModifiedBy>THAMARA G P D it22345332</cp:lastModifiedBy>
  <cp:revision>11</cp:revision>
  <dcterms:created xsi:type="dcterms:W3CDTF">2023-10-06T12:29:47Z</dcterms:created>
  <dcterms:modified xsi:type="dcterms:W3CDTF">2024-02-10T14:04:17Z</dcterms:modified>
</cp:coreProperties>
</file>

<file path=docProps/thumbnail.jpeg>
</file>